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handoutMasterIdLst>
    <p:handoutMasterId r:id="rId14"/>
  </p:handoutMasterIdLst>
  <p:sldIdLst>
    <p:sldId id="501" r:id="rId6"/>
    <p:sldId id="502" r:id="rId7"/>
    <p:sldId id="503" r:id="rId8"/>
    <p:sldId id="504" r:id="rId9"/>
    <p:sldId id="505" r:id="rId10"/>
    <p:sldId id="506" r:id="rId11"/>
    <p:sldId id="507" r:id="rId12"/>
    <p:sldId id="508" r:id="rId13"/>
  </p:sldIdLst>
  <p:sldSz cx="10512425" cy="5940425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38">
          <p15:clr>
            <a:srgbClr val="A4A3A4"/>
          </p15:clr>
        </p15:guide>
        <p15:guide id="2" orient="horz" pos="101">
          <p15:clr>
            <a:srgbClr val="A4A3A4"/>
          </p15:clr>
        </p15:guide>
        <p15:guide id="3" pos="6458">
          <p15:clr>
            <a:srgbClr val="A4A3A4"/>
          </p15:clr>
        </p15:guide>
        <p15:guide id="4" pos="152">
          <p15:clr>
            <a:srgbClr val="A4A3A4"/>
          </p15:clr>
        </p15:guide>
        <p15:guide id="5" pos="3242">
          <p15:clr>
            <a:srgbClr val="A4A3A4"/>
          </p15:clr>
        </p15:guide>
        <p15:guide id="6" pos="33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B3C3B"/>
    <a:srgbClr val="005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07" autoAdjust="0"/>
    <p:restoredTop sz="93287" autoAdjust="0"/>
  </p:normalViewPr>
  <p:slideViewPr>
    <p:cSldViewPr snapToGrid="0" snapToObjects="1">
      <p:cViewPr varScale="1">
        <p:scale>
          <a:sx n="92" d="100"/>
          <a:sy n="92" d="100"/>
        </p:scale>
        <p:origin x="379" y="67"/>
      </p:cViewPr>
      <p:guideLst>
        <p:guide orient="horz" pos="3638"/>
        <p:guide orient="horz" pos="101"/>
        <p:guide pos="6458"/>
        <p:guide pos="152"/>
        <p:guide pos="3242"/>
        <p:guide pos="336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E6EB3-50A8-A84C-8CAA-7EA42A146792}" type="datetimeFigureOut">
              <a:rPr lang="en-US" smtClean="0"/>
              <a:pPr/>
              <a:t>8/21/2020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7CAFE-6500-8641-8057-E7863B11D9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771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251862" y="198014"/>
            <a:ext cx="9999580" cy="45309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 picture</a:t>
            </a:r>
            <a:endParaRPr lang="nb-NO" dirty="0"/>
          </a:p>
        </p:txBody>
      </p:sp>
      <p:pic>
        <p:nvPicPr>
          <p:cNvPr id="15" name="Bilde 14" descr="PGS_LOGO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230" y="5099315"/>
            <a:ext cx="545649" cy="681563"/>
          </a:xfrm>
          <a:prstGeom prst="rect">
            <a:avLst/>
          </a:prstGeom>
        </p:spPr>
      </p:pic>
      <p:pic>
        <p:nvPicPr>
          <p:cNvPr id="16" name="Bilde 15" descr="PGS_Strapline_blu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26" y="5616579"/>
            <a:ext cx="2203031" cy="157177"/>
          </a:xfrm>
          <a:prstGeom prst="rect">
            <a:avLst/>
          </a:prstGeom>
        </p:spPr>
      </p:pic>
      <p:sp>
        <p:nvSpPr>
          <p:cNvPr id="7" name="Tittel 1"/>
          <p:cNvSpPr>
            <a:spLocks noGrp="1"/>
          </p:cNvSpPr>
          <p:nvPr>
            <p:ph type="ctrTitle"/>
          </p:nvPr>
        </p:nvSpPr>
        <p:spPr>
          <a:xfrm>
            <a:off x="251862" y="1986500"/>
            <a:ext cx="7772400" cy="523220"/>
          </a:xfrm>
        </p:spPr>
        <p:txBody>
          <a:bodyPr anchor="b" anchorCtr="0">
            <a:spAutoFit/>
          </a:bodyPr>
          <a:lstStyle>
            <a:lvl1pPr algn="l"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8" name="Undertittel 2"/>
          <p:cNvSpPr>
            <a:spLocks noGrp="1"/>
          </p:cNvSpPr>
          <p:nvPr>
            <p:ph type="subTitle" idx="1"/>
          </p:nvPr>
        </p:nvSpPr>
        <p:spPr>
          <a:xfrm>
            <a:off x="251862" y="2509720"/>
            <a:ext cx="7772400" cy="40679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nb-NO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43916" y="4728775"/>
            <a:ext cx="1343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Prepared by/date: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Checked by/date: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Approved by/date: 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0"/>
          </p:nvPr>
        </p:nvSpPr>
        <p:spPr>
          <a:xfrm>
            <a:off x="1319601" y="545577"/>
            <a:ext cx="3733800" cy="84772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fontAlgn="auto">
              <a:spcBef>
                <a:spcPct val="50000"/>
              </a:spcBef>
              <a:spcAft>
                <a:spcPts val="0"/>
              </a:spcAft>
              <a:buNone/>
              <a:defRPr sz="1200" b="0" i="0" baseline="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2"/>
          </p:nvPr>
        </p:nvSpPr>
        <p:spPr>
          <a:xfrm>
            <a:off x="1521918" y="4006269"/>
            <a:ext cx="4038600" cy="707887"/>
          </a:xfrm>
          <a:prstGeom prst="rect">
            <a:avLst/>
          </a:prstGeom>
        </p:spPr>
        <p:txBody>
          <a:bodyPr>
            <a:normAutofit/>
          </a:bodyPr>
          <a:lstStyle>
            <a:lvl1pPr algn="l" fontAlgn="auto">
              <a:spcBef>
                <a:spcPct val="50000"/>
              </a:spcBef>
              <a:spcAft>
                <a:spcPts val="0"/>
              </a:spcAft>
              <a:buNone/>
              <a:defRPr sz="10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22863" y="562303"/>
            <a:ext cx="1202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200" b="1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Client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200" b="1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Project</a:t>
            </a:r>
            <a:r>
              <a:rPr lang="en-US" sz="1200" b="1" kern="1200" baseline="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 code</a:t>
            </a:r>
            <a:r>
              <a:rPr lang="en-US" sz="1200" b="1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: 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200" b="1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Area/Survey: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251862" y="4006270"/>
            <a:ext cx="1343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Prepared by/date: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Checked by/date:</a:t>
            </a:r>
          </a:p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Approved by/date: 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80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innhold 2"/>
          <p:cNvSpPr>
            <a:spLocks noGrp="1"/>
          </p:cNvSpPr>
          <p:nvPr>
            <p:ph idx="1"/>
          </p:nvPr>
        </p:nvSpPr>
        <p:spPr>
          <a:xfrm>
            <a:off x="139106" y="1148544"/>
            <a:ext cx="4966500" cy="4109710"/>
          </a:xfrm>
          <a:prstGeom prst="rect">
            <a:avLst/>
          </a:prstGeo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>
          <a:xfrm>
            <a:off x="9972341" y="5748224"/>
            <a:ext cx="374757" cy="200055"/>
          </a:xfrm>
          <a:prstGeom prst="rect">
            <a:avLst/>
          </a:prstGeom>
        </p:spPr>
        <p:txBody>
          <a:bodyPr/>
          <a:lstStyle/>
          <a:p>
            <a:fld id="{75CE08BF-DDD9-B543-9431-4F8D40BEB680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1" name="Plassholder for innhold 2"/>
          <p:cNvSpPr>
            <a:spLocks noGrp="1"/>
          </p:cNvSpPr>
          <p:nvPr>
            <p:ph idx="13"/>
          </p:nvPr>
        </p:nvSpPr>
        <p:spPr>
          <a:xfrm>
            <a:off x="5244650" y="1148544"/>
            <a:ext cx="4966500" cy="4109710"/>
          </a:xfrm>
          <a:prstGeom prst="rect">
            <a:avLst/>
          </a:prstGeo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19266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868735" y="225516"/>
            <a:ext cx="9461183" cy="7109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68735" y="1161959"/>
            <a:ext cx="4548084" cy="2054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592026" y="1161959"/>
            <a:ext cx="4548084" cy="2054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868735" y="3348365"/>
            <a:ext cx="4548084" cy="2054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2026" y="3348365"/>
            <a:ext cx="4548084" cy="20543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875520" y="5706413"/>
            <a:ext cx="548640" cy="20005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-</a:t>
            </a:r>
            <a:fld id="{8000D89D-60EC-4FBB-9B97-AB8A81CC9A21}" type="slidenum">
              <a:rPr lang="en-GB"/>
              <a:pPr>
                <a:defRPr/>
              </a:pPr>
              <a:t>‹#›</a:t>
            </a:fld>
            <a:r>
              <a:rPr lang="en-GB"/>
              <a:t>-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6829426" y="5609027"/>
            <a:ext cx="3328935" cy="33139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457200">
              <a:defRPr/>
            </a:pPr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6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139106" y="336520"/>
            <a:ext cx="9146870" cy="400110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139106" y="1100988"/>
            <a:ext cx="10069579" cy="41097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9875520" y="5715000"/>
            <a:ext cx="548640" cy="1828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700">
                <a:solidFill>
                  <a:srgbClr val="3B3C3B"/>
                </a:solidFill>
              </a:defRPr>
            </a:lvl1pPr>
          </a:lstStyle>
          <a:p>
            <a:fld id="{75CE08BF-DDD9-B543-9431-4F8D40BEB680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87282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innhold 2"/>
          <p:cNvSpPr>
            <a:spLocks noGrp="1"/>
          </p:cNvSpPr>
          <p:nvPr>
            <p:ph idx="1"/>
          </p:nvPr>
        </p:nvSpPr>
        <p:spPr>
          <a:xfrm>
            <a:off x="139106" y="1100988"/>
            <a:ext cx="10069579" cy="41097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39106" y="332698"/>
            <a:ext cx="9146870" cy="4001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GB" sz="2000" b="1" kern="1200" baseline="0" dirty="0">
                <a:solidFill>
                  <a:srgbClr val="005294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9875520" y="5715000"/>
            <a:ext cx="548640" cy="1828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700">
                <a:solidFill>
                  <a:srgbClr val="3B3C3B"/>
                </a:solidFill>
              </a:defRPr>
            </a:lvl1pPr>
          </a:lstStyle>
          <a:p>
            <a:fld id="{75CE08BF-DDD9-B543-9431-4F8D40BEB680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711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139106" y="336520"/>
            <a:ext cx="9146870" cy="400110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139106" y="1100988"/>
            <a:ext cx="10069579" cy="41097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9875520" y="5715000"/>
            <a:ext cx="548640" cy="1828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700">
                <a:solidFill>
                  <a:srgbClr val="3B3C3B"/>
                </a:solidFill>
              </a:defRPr>
            </a:lvl1pPr>
          </a:lstStyle>
          <a:p>
            <a:fld id="{75CE08BF-DDD9-B543-9431-4F8D40BEB680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8728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innhold 2"/>
          <p:cNvSpPr>
            <a:spLocks noGrp="1"/>
          </p:cNvSpPr>
          <p:nvPr>
            <p:ph idx="1"/>
          </p:nvPr>
        </p:nvSpPr>
        <p:spPr>
          <a:xfrm>
            <a:off x="139105" y="1100988"/>
            <a:ext cx="5029200" cy="41097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7" name="Plassholder for innhold 2"/>
          <p:cNvSpPr>
            <a:spLocks noGrp="1"/>
          </p:cNvSpPr>
          <p:nvPr>
            <p:ph idx="11"/>
          </p:nvPr>
        </p:nvSpPr>
        <p:spPr>
          <a:xfrm>
            <a:off x="5303520" y="1100988"/>
            <a:ext cx="5029200" cy="41097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8" name="Tittel 1"/>
          <p:cNvSpPr>
            <a:spLocks noGrp="1"/>
          </p:cNvSpPr>
          <p:nvPr>
            <p:ph type="title"/>
          </p:nvPr>
        </p:nvSpPr>
        <p:spPr>
          <a:xfrm>
            <a:off x="139106" y="336520"/>
            <a:ext cx="9146870" cy="400110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10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9875520" y="5715000"/>
            <a:ext cx="548640" cy="1828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700">
                <a:solidFill>
                  <a:srgbClr val="3B3C3B"/>
                </a:solidFill>
              </a:defRPr>
            </a:lvl1pPr>
          </a:lstStyle>
          <a:p>
            <a:fld id="{75CE08BF-DDD9-B543-9431-4F8D40BEB680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6924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E08BF-DDD9-B543-9431-4F8D40BEB680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139106" y="336520"/>
            <a:ext cx="9146870" cy="400110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2745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E08BF-DDD9-B543-9431-4F8D40BEB680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139106" y="336520"/>
            <a:ext cx="9146870" cy="400110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27456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ommend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innhold 2"/>
          <p:cNvSpPr>
            <a:spLocks noGrp="1"/>
          </p:cNvSpPr>
          <p:nvPr>
            <p:ph idx="1"/>
          </p:nvPr>
        </p:nvSpPr>
        <p:spPr>
          <a:xfrm>
            <a:off x="139106" y="1100988"/>
            <a:ext cx="10069579" cy="41097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aseline="0"/>
            </a:lvl1pPr>
            <a:lvl2pPr>
              <a:defRPr sz="1800" baseline="0"/>
            </a:lvl2pPr>
            <a:lvl3pPr>
              <a:defRPr sz="1800" baseline="0"/>
            </a:lvl3pPr>
            <a:lvl4pPr>
              <a:defRPr sz="1800" baseline="0"/>
            </a:lvl4pPr>
            <a:lvl5pPr>
              <a:defRPr sz="18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39106" y="332698"/>
            <a:ext cx="9146870" cy="40011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GB" sz="2000" b="1" kern="1200" baseline="0" dirty="0">
                <a:solidFill>
                  <a:srgbClr val="005294"/>
                </a:solidFill>
                <a:latin typeface="+mj-lt"/>
                <a:ea typeface="+mj-ea"/>
                <a:cs typeface="+mj-cs"/>
              </a:rPr>
              <a:t>Recommendation</a:t>
            </a:r>
          </a:p>
        </p:txBody>
      </p:sp>
      <p:sp>
        <p:nvSpPr>
          <p:cNvPr id="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9875520" y="5715000"/>
            <a:ext cx="548640" cy="1828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700">
                <a:solidFill>
                  <a:srgbClr val="3B3C3B"/>
                </a:solidFill>
              </a:defRPr>
            </a:lvl1pPr>
          </a:lstStyle>
          <a:p>
            <a:fld id="{75CE08BF-DDD9-B543-9431-4F8D40BEB680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4688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896933" y="2694672"/>
            <a:ext cx="8935561" cy="461665"/>
          </a:xfrm>
          <a:solidFill>
            <a:srgbClr val="005294"/>
          </a:solidFill>
        </p:spPr>
        <p:txBody>
          <a:bodyPr anchor="t">
            <a:spAutoFit/>
          </a:bodyPr>
          <a:lstStyle>
            <a:lvl1pPr algn="l">
              <a:defRPr sz="2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9875520" y="5715000"/>
            <a:ext cx="548640" cy="1828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700">
                <a:solidFill>
                  <a:srgbClr val="3B3C3B"/>
                </a:solidFill>
              </a:defRPr>
            </a:lvl1pPr>
          </a:lstStyle>
          <a:p>
            <a:fld id="{75CE08BF-DDD9-B543-9431-4F8D40BEB680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07081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39106" y="120954"/>
            <a:ext cx="9146870" cy="7109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16" name="Plassholder for tekst 2"/>
          <p:cNvSpPr>
            <a:spLocks noGrp="1"/>
          </p:cNvSpPr>
          <p:nvPr>
            <p:ph type="body" idx="1"/>
          </p:nvPr>
        </p:nvSpPr>
        <p:spPr>
          <a:xfrm>
            <a:off x="139106" y="1147223"/>
            <a:ext cx="10070357" cy="447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1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9875520" y="5715000"/>
            <a:ext cx="548640" cy="18288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sz="700">
                <a:solidFill>
                  <a:srgbClr val="3B3C3B"/>
                </a:solidFill>
              </a:defRPr>
            </a:lvl1pPr>
          </a:lstStyle>
          <a:p>
            <a:fld id="{75CE08BF-DDD9-B543-9431-4F8D40BEB680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19" name="Rett linje 18"/>
          <p:cNvCxnSpPr/>
          <p:nvPr/>
        </p:nvCxnSpPr>
        <p:spPr>
          <a:xfrm>
            <a:off x="243417" y="893109"/>
            <a:ext cx="10008658" cy="0"/>
          </a:xfrm>
          <a:prstGeom prst="line">
            <a:avLst/>
          </a:prstGeom>
          <a:ln w="9525" cmpd="sng">
            <a:solidFill>
              <a:srgbClr val="00529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Bilde 19" descr="PGS_LOGO_RGB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993" y="152010"/>
            <a:ext cx="538417" cy="6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8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7" r:id="rId3"/>
    <p:sldLayoutId id="2147483658" r:id="rId4"/>
    <p:sldLayoutId id="2147483660" r:id="rId5"/>
    <p:sldLayoutId id="2147483661" r:id="rId6"/>
    <p:sldLayoutId id="2147483656" r:id="rId7"/>
    <p:sldLayoutId id="2147483655" r:id="rId8"/>
    <p:sldLayoutId id="2147483659" r:id="rId9"/>
    <p:sldLayoutId id="2147483663" r:id="rId10"/>
    <p:sldLayoutId id="2147483664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1" kern="1200">
          <a:solidFill>
            <a:srgbClr val="005294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906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438275" indent="-228600" algn="l" defTabSz="457200" rtl="0" eaLnBrk="1" latinLnBrk="0" hangingPunct="1">
        <a:spcBef>
          <a:spcPct val="20000"/>
        </a:spcBef>
        <a:buFont typeface="Arial"/>
        <a:buChar char="–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85950" indent="-228600" algn="l" defTabSz="457200" rtl="0" eaLnBrk="1" latinLnBrk="0" hangingPunct="1">
        <a:spcBef>
          <a:spcPct val="20000"/>
        </a:spcBef>
        <a:buFont typeface="Arial"/>
        <a:buChar char="»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9491" y="1678723"/>
            <a:ext cx="9848958" cy="830997"/>
          </a:xfrm>
        </p:spPr>
        <p:txBody>
          <a:bodyPr>
            <a:normAutofit/>
          </a:bodyPr>
          <a:lstStyle/>
          <a:p>
            <a:r>
              <a:rPr lang="nb-NO" sz="2400" dirty="0"/>
              <a:t>Ocean Currents Analysis </a:t>
            </a:r>
            <a:br>
              <a:rPr lang="nb-NO" sz="2400" dirty="0"/>
            </a:br>
            <a:r>
              <a:rPr lang="nb-NO" sz="2400" dirty="0"/>
              <a:t>?? Energy B16-2</a:t>
            </a: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429491" y="2565931"/>
            <a:ext cx="7074084" cy="1349326"/>
            <a:chOff x="231233" y="2565931"/>
            <a:chExt cx="7272342" cy="1349326"/>
          </a:xfrm>
        </p:grpSpPr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265113" y="2565931"/>
              <a:ext cx="1396470" cy="307777"/>
            </a:xfrm>
            <a:prstGeom prst="rect">
              <a:avLst/>
            </a:prstGeom>
          </p:spPr>
          <p:txBody>
            <a:bodyPr vert="horz" lIns="91440" tIns="45720" rIns="91440" bIns="45720" rtlCol="0">
              <a:sp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nb-NO" altLang="en-US" sz="1400"/>
                <a:t>Department :</a:t>
              </a:r>
              <a:endParaRPr lang="nb-NO" altLang="en-US" sz="1400" dirty="0"/>
            </a:p>
          </p:txBody>
        </p:sp>
        <p:sp>
          <p:nvSpPr>
            <p:cNvPr id="8" name="Subtitle 2"/>
            <p:cNvSpPr txBox="1">
              <a:spLocks/>
            </p:cNvSpPr>
            <p:nvPr/>
          </p:nvSpPr>
          <p:spPr bwMode="auto">
            <a:xfrm>
              <a:off x="1593840" y="2565931"/>
              <a:ext cx="5909735" cy="30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457200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nb-NO" altLang="en-US" sz="1400" dirty="0"/>
                <a:t>Operations</a:t>
              </a:r>
            </a:p>
          </p:txBody>
        </p:sp>
        <p:sp>
          <p:nvSpPr>
            <p:cNvPr id="9" name="Subtitle 2"/>
            <p:cNvSpPr txBox="1">
              <a:spLocks/>
            </p:cNvSpPr>
            <p:nvPr/>
          </p:nvSpPr>
          <p:spPr bwMode="auto">
            <a:xfrm>
              <a:off x="256639" y="2904605"/>
              <a:ext cx="1362589" cy="30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457200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nb-NO" altLang="en-US" sz="1400" dirty="0"/>
                <a:t>Client :</a:t>
              </a:r>
            </a:p>
          </p:txBody>
        </p:sp>
        <p:sp>
          <p:nvSpPr>
            <p:cNvPr id="10" name="Subtitle 2"/>
            <p:cNvSpPr txBox="1">
              <a:spLocks/>
            </p:cNvSpPr>
            <p:nvPr/>
          </p:nvSpPr>
          <p:spPr bwMode="auto">
            <a:xfrm>
              <a:off x="1585367" y="2904605"/>
              <a:ext cx="5909735" cy="30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457200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nb-NO" altLang="en-US" sz="1400" dirty="0"/>
                <a:t>?? Energy</a:t>
              </a:r>
            </a:p>
          </p:txBody>
        </p:sp>
        <p:sp>
          <p:nvSpPr>
            <p:cNvPr id="11" name="Subtitle 2"/>
            <p:cNvSpPr txBox="1">
              <a:spLocks/>
            </p:cNvSpPr>
            <p:nvPr/>
          </p:nvSpPr>
          <p:spPr bwMode="auto">
            <a:xfrm>
              <a:off x="239706" y="3260297"/>
              <a:ext cx="1379522" cy="30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457200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nb-NO" altLang="en-US" sz="1400" dirty="0"/>
                <a:t>Author :</a:t>
              </a:r>
            </a:p>
          </p:txBody>
        </p:sp>
        <p:sp>
          <p:nvSpPr>
            <p:cNvPr id="12" name="Subtitle 2"/>
            <p:cNvSpPr txBox="1">
              <a:spLocks/>
            </p:cNvSpPr>
            <p:nvPr/>
          </p:nvSpPr>
          <p:spPr bwMode="auto">
            <a:xfrm>
              <a:off x="1568433" y="3243405"/>
              <a:ext cx="3886215" cy="30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457200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nb-NO" altLang="en-US" sz="1400" dirty="0"/>
                <a:t>??</a:t>
              </a:r>
            </a:p>
          </p:txBody>
        </p:sp>
        <p:sp>
          <p:nvSpPr>
            <p:cNvPr id="13" name="Subtitle 2"/>
            <p:cNvSpPr txBox="1">
              <a:spLocks/>
            </p:cNvSpPr>
            <p:nvPr/>
          </p:nvSpPr>
          <p:spPr bwMode="auto">
            <a:xfrm>
              <a:off x="5340341" y="3243405"/>
              <a:ext cx="20446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457200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r>
                <a:rPr lang="nb-NO" altLang="en-US" sz="1400" dirty="0"/>
                <a:t>Date:  12 Apr 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9768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2776" y="1100988"/>
            <a:ext cx="5032152" cy="1823368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?? Energy B16-2</a:t>
            </a:r>
            <a:br>
              <a:rPr lang="en-US" sz="1400" dirty="0"/>
            </a:br>
            <a:r>
              <a:rPr lang="en-US" sz="1400" dirty="0"/>
              <a:t>Survey Period: 2020</a:t>
            </a:r>
          </a:p>
          <a:p>
            <a:pPr marL="0" indent="0">
              <a:buNone/>
            </a:pPr>
            <a:r>
              <a:rPr lang="en-US" sz="1400" dirty="0"/>
              <a:t>Historical Combined Currents Analysis: 2015 - 2019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Regional combined currents shown on animated map display over the planned survey period.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Circulation and tidal currents extracted at 1 selected locations for cross-plot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CE08BF-DDD9-B543-9431-4F8D40BEB680}" type="slidenum">
              <a:rPr lang="nb-NO" smtClean="0"/>
              <a:pPr/>
              <a:t>2</a:t>
            </a:fld>
            <a:endParaRPr lang="nb-NO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5" y="3144618"/>
            <a:ext cx="2286000" cy="2286000"/>
          </a:xfrm>
          <a:prstGeom prst="rect">
            <a:avLst/>
          </a:prstGeom>
        </p:spPr>
      </p:pic>
      <p:pic>
        <p:nvPicPr>
          <p:cNvPr id="8" name="Picture 2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78775" y="3159015"/>
            <a:ext cx="2286000" cy="2286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26613" y="4223999"/>
            <a:ext cx="438001" cy="39564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564613" y="3401090"/>
            <a:ext cx="1317576" cy="822909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564613" y="4619645"/>
            <a:ext cx="1317576" cy="595549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882189" y="3401090"/>
            <a:ext cx="2084832" cy="1814104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nut 30"/>
          <p:cNvSpPr/>
          <p:nvPr/>
        </p:nvSpPr>
        <p:spPr>
          <a:xfrm>
            <a:off x="3867526" y="4263828"/>
            <a:ext cx="87478" cy="87478"/>
          </a:xfrm>
          <a:prstGeom prst="donut">
            <a:avLst/>
          </a:prstGeom>
          <a:solidFill>
            <a:srgbClr val="FF0000"/>
          </a:solidFill>
          <a:ln w="6350">
            <a:solidFill>
              <a:srgbClr val="A5002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45949" y="4129195"/>
            <a:ext cx="7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CC0000"/>
                </a:solidFill>
              </a:rPr>
              <a:t>PC-1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179420" y="898071"/>
            <a:ext cx="9144" cy="49998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4"/>
          <p:cNvSpPr txBox="1">
            <a:spLocks/>
          </p:cNvSpPr>
          <p:nvPr/>
        </p:nvSpPr>
        <p:spPr>
          <a:xfrm>
            <a:off x="5298702" y="986096"/>
            <a:ext cx="5032152" cy="455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975" indent="-18097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>
              <a:buFont typeface="Arial"/>
              <a:buNone/>
            </a:pPr>
            <a:r>
              <a:rPr lang="en-US" sz="1400" b="1" dirty="0"/>
              <a:t>Point Analysis Locations: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865164"/>
              </p:ext>
            </p:extLst>
          </p:nvPr>
        </p:nvGraphicFramePr>
        <p:xfrm>
          <a:off x="5370691" y="1284236"/>
          <a:ext cx="2700000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900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Name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Latitude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Longitude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000">
                <a:tc>
                  <a:txBody>
                    <a:bodyPr/>
                    <a:lstStyle/>
                    <a:p>
                      <a:r>
                        <a:rPr lang="en-US" sz="1000" dirty="0"/>
                        <a:t>PC-1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rgbClr val="0000FF"/>
                          </a:solidFill>
                        </a:rPr>
                        <a:t>9.62</a:t>
                      </a:r>
                      <a:r>
                        <a:rPr lang="en-US" sz="1000" baseline="30000" dirty="0">
                          <a:solidFill>
                            <a:srgbClr val="0000FF"/>
                          </a:solidFill>
                        </a:rPr>
                        <a:t>o</a:t>
                      </a:r>
                      <a:r>
                        <a:rPr lang="en-US" sz="1000" dirty="0">
                          <a:solidFill>
                            <a:srgbClr val="0000FF"/>
                          </a:solidFill>
                        </a:rPr>
                        <a:t>N</a:t>
                      </a:r>
                      <a:endParaRPr 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rgbClr val="0000FF"/>
                          </a:solidFill>
                        </a:rPr>
                        <a:t>107.26</a:t>
                      </a:r>
                      <a:r>
                        <a:rPr lang="en-US" sz="1000" baseline="30000" dirty="0">
                          <a:solidFill>
                            <a:srgbClr val="0000FF"/>
                          </a:solidFill>
                        </a:rPr>
                        <a:t>o</a:t>
                      </a:r>
                      <a:r>
                        <a:rPr lang="en-US" sz="1000" baseline="0" dirty="0">
                          <a:solidFill>
                            <a:srgbClr val="0000FF"/>
                          </a:solidFill>
                        </a:rPr>
                        <a:t>E</a:t>
                      </a:r>
                      <a:endParaRPr lang="en-US" sz="10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Content Placeholder 4"/>
          <p:cNvSpPr txBox="1">
            <a:spLocks/>
          </p:cNvSpPr>
          <p:nvPr/>
        </p:nvSpPr>
        <p:spPr>
          <a:xfrm>
            <a:off x="5298702" y="2843433"/>
            <a:ext cx="5032152" cy="4558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0975" indent="-18097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indent="0">
              <a:buFont typeface="Arial"/>
              <a:buNone/>
            </a:pPr>
            <a:r>
              <a:rPr lang="en-US" sz="1400" b="1" dirty="0"/>
              <a:t>Point Analysis Results: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598544" y="3207069"/>
            <a:ext cx="4611540" cy="2224250"/>
            <a:chOff x="5598544" y="3084237"/>
            <a:chExt cx="4611540" cy="2224250"/>
          </a:xfrm>
        </p:grpSpPr>
        <p:grpSp>
          <p:nvGrpSpPr>
            <p:cNvPr id="24" name="Group 23"/>
            <p:cNvGrpSpPr/>
            <p:nvPr/>
          </p:nvGrpSpPr>
          <p:grpSpPr>
            <a:xfrm>
              <a:off x="5598544" y="3084237"/>
              <a:ext cx="4611540" cy="1117009"/>
              <a:chOff x="5598544" y="3084237"/>
              <a:chExt cx="4611540" cy="1117009"/>
            </a:xfrm>
          </p:grpSpPr>
          <p:sp>
            <p:nvSpPr>
              <p:cNvPr id="19" name="Content Placeholder 4"/>
              <p:cNvSpPr txBox="1">
                <a:spLocks/>
              </p:cNvSpPr>
              <p:nvPr/>
            </p:nvSpPr>
            <p:spPr>
              <a:xfrm>
                <a:off x="5598544" y="3084237"/>
                <a:ext cx="4611540" cy="3137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0975" indent="-180975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indent="0">
                  <a:buFont typeface="Arial"/>
                  <a:buNone/>
                </a:pPr>
                <a:r>
                  <a:rPr lang="en-US" sz="1400" b="1" dirty="0"/>
                  <a:t>Combined Currents:</a:t>
                </a:r>
              </a:p>
            </p:txBody>
          </p:sp>
          <p:sp>
            <p:nvSpPr>
              <p:cNvPr id="21" name="Content Placeholder 4"/>
              <p:cNvSpPr txBox="1">
                <a:spLocks/>
              </p:cNvSpPr>
              <p:nvPr/>
            </p:nvSpPr>
            <p:spPr>
              <a:xfrm>
                <a:off x="5978106" y="3397974"/>
                <a:ext cx="1926208" cy="803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0975" indent="-180975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indent="0">
                  <a:buFont typeface="Arial"/>
                  <a:buNone/>
                </a:pPr>
                <a:r>
                  <a:rPr lang="en-US" sz="1200" b="1" dirty="0"/>
                  <a:t>Maximum Strength:</a:t>
                </a:r>
              </a:p>
              <a:p>
                <a:pPr marL="0" indent="0">
                  <a:buFont typeface="Arial"/>
                  <a:buNone/>
                </a:pPr>
                <a:r>
                  <a:rPr lang="en-US" sz="1200" b="1" dirty="0"/>
                  <a:t>Average Strength:</a:t>
                </a:r>
              </a:p>
              <a:p>
                <a:pPr marL="0" indent="0">
                  <a:buFont typeface="Arial"/>
                  <a:buNone/>
                </a:pPr>
                <a:r>
                  <a:rPr lang="en-US" sz="1200" b="1" dirty="0"/>
                  <a:t>Dominant Azimuth:</a:t>
                </a:r>
              </a:p>
            </p:txBody>
          </p:sp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7796771" y="3397975"/>
                <a:ext cx="1926208" cy="803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0975" indent="-180975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indent="0">
                  <a:buFont typeface="Arial"/>
                  <a:buNone/>
                </a:pPr>
                <a:r>
                  <a:rPr lang="en-US" sz="1200" b="1" dirty="0">
                    <a:solidFill>
                      <a:srgbClr val="0000FF"/>
                    </a:solidFill>
                  </a:rPr>
                  <a:t>2.53 Knots</a:t>
                </a:r>
              </a:p>
              <a:p>
                <a:pPr marL="0" indent="0">
                  <a:buFont typeface="Arial"/>
                  <a:buNone/>
                </a:pPr>
                <a:r>
                  <a:rPr lang="en-US" sz="1200" b="1" dirty="0">
                    <a:solidFill>
                      <a:srgbClr val="0000FF"/>
                    </a:solidFill>
                  </a:rPr>
                  <a:t>0.93 Knots</a:t>
                </a:r>
              </a:p>
              <a:p>
                <a:pPr marL="0" indent="0">
                  <a:buFont typeface="Arial"/>
                  <a:buNone/>
                </a:pPr>
                <a:r>
                  <a:rPr lang="en-US" sz="1200" b="1" dirty="0">
                    <a:solidFill>
                      <a:srgbClr val="0000FF"/>
                    </a:solidFill>
                  </a:rPr>
                  <a:t>ENE</a:t>
                </a: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598544" y="4191478"/>
              <a:ext cx="4611540" cy="1117009"/>
              <a:chOff x="5598544" y="3084237"/>
              <a:chExt cx="4611540" cy="1117009"/>
            </a:xfrm>
          </p:grpSpPr>
          <p:sp>
            <p:nvSpPr>
              <p:cNvPr id="26" name="Content Placeholder 4"/>
              <p:cNvSpPr txBox="1">
                <a:spLocks/>
              </p:cNvSpPr>
              <p:nvPr/>
            </p:nvSpPr>
            <p:spPr>
              <a:xfrm>
                <a:off x="5598544" y="3084237"/>
                <a:ext cx="4611540" cy="3137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0975" indent="-180975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indent="0">
                  <a:buFont typeface="Arial"/>
                  <a:buNone/>
                </a:pPr>
                <a:r>
                  <a:rPr lang="en-US" sz="1400" b="1" dirty="0"/>
                  <a:t>Tidal Currents:</a:t>
                </a:r>
              </a:p>
            </p:txBody>
          </p:sp>
          <p:sp>
            <p:nvSpPr>
              <p:cNvPr id="27" name="Content Placeholder 4"/>
              <p:cNvSpPr txBox="1">
                <a:spLocks/>
              </p:cNvSpPr>
              <p:nvPr/>
            </p:nvSpPr>
            <p:spPr>
              <a:xfrm>
                <a:off x="5978106" y="3397974"/>
                <a:ext cx="1926208" cy="803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0975" indent="-180975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indent="0">
                  <a:buFont typeface="Arial"/>
                  <a:buNone/>
                </a:pPr>
                <a:r>
                  <a:rPr lang="en-US" sz="1200" b="1" dirty="0"/>
                  <a:t>Maximum Strength:</a:t>
                </a:r>
              </a:p>
              <a:p>
                <a:pPr marL="0" indent="0">
                  <a:buFont typeface="Arial"/>
                  <a:buNone/>
                </a:pPr>
                <a:r>
                  <a:rPr lang="en-US" sz="1200" b="1" dirty="0"/>
                  <a:t>Dominant Azimuth:</a:t>
                </a:r>
              </a:p>
            </p:txBody>
          </p:sp>
          <p:sp>
            <p:nvSpPr>
              <p:cNvPr id="28" name="Content Placeholder 4"/>
              <p:cNvSpPr txBox="1">
                <a:spLocks/>
              </p:cNvSpPr>
              <p:nvPr/>
            </p:nvSpPr>
            <p:spPr>
              <a:xfrm>
                <a:off x="7796771" y="3397975"/>
                <a:ext cx="1926208" cy="8032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180975" indent="-180975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</a:lstStyle>
              <a:p>
                <a:pPr marL="0" indent="0">
                  <a:buFont typeface="Arial"/>
                  <a:buNone/>
                </a:pPr>
                <a:r>
                  <a:rPr lang="en-US" sz="1200" b="1" dirty="0">
                    <a:solidFill>
                      <a:srgbClr val="0000FF"/>
                    </a:solidFill>
                  </a:rPr>
                  <a:t>1.594 Knots</a:t>
                </a:r>
              </a:p>
              <a:p>
                <a:pPr marL="0" indent="0">
                  <a:buFont typeface="Arial"/>
                  <a:buNone/>
                </a:pPr>
                <a:r>
                  <a:rPr lang="en-US" sz="1200" b="1" dirty="0">
                    <a:solidFill>
                      <a:srgbClr val="0000FF"/>
                    </a:solidFill>
                  </a:rPr>
                  <a:t>West-East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074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Currents Analysis  ?? Energy B16-2 </a:t>
            </a:r>
            <a:br>
              <a:rPr lang="en-US" dirty="0"/>
            </a:br>
            <a:r>
              <a:rPr lang="en-US" dirty="0"/>
              <a:t>Introduction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9106" y="1012064"/>
            <a:ext cx="5185368" cy="688553"/>
          </a:xfrm>
        </p:spPr>
        <p:txBody>
          <a:bodyPr>
            <a:normAutofit/>
          </a:bodyPr>
          <a:lstStyle/>
          <a:p>
            <a:r>
              <a:rPr lang="en-US" dirty="0"/>
              <a:t>The survey is scheduled for 2020</a:t>
            </a: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139106" y="1672041"/>
            <a:ext cx="5185369" cy="1290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975" indent="-180975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400" b="1" dirty="0"/>
              <a:t>Ocean currents analysis for this job consists of</a:t>
            </a:r>
          </a:p>
          <a:p>
            <a:pPr marL="752475" indent="-285750">
              <a:buFont typeface="Arial" panose="020B0604020202020204" pitchFamily="34" charset="0"/>
              <a:buChar char="•"/>
            </a:pPr>
            <a:r>
              <a:rPr lang="en-GB" sz="1400" dirty="0"/>
              <a:t>Regional and survey area animations of currents, 1 Jun to 1 Aug, for the years 2018 and 2019.</a:t>
            </a:r>
          </a:p>
          <a:p>
            <a:pPr marL="752475" indent="-285750">
              <a:buFont typeface="Arial" panose="020B0604020202020204" pitchFamily="34" charset="0"/>
              <a:buChar char="•"/>
            </a:pPr>
            <a:r>
              <a:rPr lang="en-GB" sz="1400" dirty="0"/>
              <a:t>Detailed analysis of currents at 1 points in the survey area, and for the years 2015 - 2019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439727"/>
              </p:ext>
            </p:extLst>
          </p:nvPr>
        </p:nvGraphicFramePr>
        <p:xfrm>
          <a:off x="912991" y="2906759"/>
          <a:ext cx="307456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8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69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Latitude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Longitude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690">
                <a:tc>
                  <a:txBody>
                    <a:bodyPr/>
                    <a:lstStyle/>
                    <a:p>
                      <a:r>
                        <a:rPr lang="en-US" sz="1200" dirty="0"/>
                        <a:t>PC-1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FF"/>
                          </a:solidFill>
                        </a:rPr>
                        <a:t>9.62</a:t>
                      </a:r>
                      <a:r>
                        <a:rPr lang="en-US" sz="1200" baseline="30000" dirty="0">
                          <a:solidFill>
                            <a:srgbClr val="0000FF"/>
                          </a:solidFill>
                        </a:rPr>
                        <a:t>o</a:t>
                      </a:r>
                      <a:r>
                        <a:rPr lang="en-US" sz="1200" dirty="0">
                          <a:solidFill>
                            <a:srgbClr val="0000FF"/>
                          </a:solidFill>
                        </a:rPr>
                        <a:t>N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00FF"/>
                          </a:solidFill>
                        </a:rPr>
                        <a:t>107.26</a:t>
                      </a:r>
                      <a:r>
                        <a:rPr lang="en-US" sz="1200" baseline="30000" dirty="0">
                          <a:solidFill>
                            <a:srgbClr val="0000FF"/>
                          </a:solidFill>
                        </a:rPr>
                        <a:t>o</a:t>
                      </a:r>
                      <a:r>
                        <a:rPr lang="en-US" sz="1200" baseline="0" dirty="0">
                          <a:solidFill>
                            <a:srgbClr val="0000FF"/>
                          </a:solidFill>
                        </a:rPr>
                        <a:t>E</a:t>
                      </a:r>
                      <a:endParaRPr 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E08BF-DDD9-B543-9431-4F8D40BEB680}" type="slidenum">
              <a:rPr lang="nb-NO" smtClean="0"/>
              <a:pPr/>
              <a:t>3</a:t>
            </a:fld>
            <a:endParaRPr lang="nb-NO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628" y="1016811"/>
            <a:ext cx="3991714" cy="47314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5302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E08BF-DDD9-B543-9431-4F8D40BEB680}" type="slidenum">
              <a:rPr lang="nb-NO" smtClean="0"/>
              <a:pPr/>
              <a:t>4</a:t>
            </a:fld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106" y="90299"/>
            <a:ext cx="9146870" cy="646331"/>
          </a:xfrm>
        </p:spPr>
        <p:txBody>
          <a:bodyPr/>
          <a:lstStyle/>
          <a:p>
            <a:r>
              <a:rPr lang="en-US" sz="1800" dirty="0"/>
              <a:t>Current Analysis</a:t>
            </a:r>
            <a:br>
              <a:rPr lang="en-US" sz="1800" dirty="0"/>
            </a:br>
            <a:r>
              <a:rPr lang="en-US" sz="1800" dirty="0"/>
              <a:t>Movie - Combined Regional Currents, 1 Jun to 1 Aug  2019</a:t>
            </a:r>
          </a:p>
        </p:txBody>
      </p:sp>
      <p:sp>
        <p:nvSpPr>
          <p:cNvPr id="7" name="Content Placeholder 9"/>
          <p:cNvSpPr txBox="1">
            <a:spLocks/>
          </p:cNvSpPr>
          <p:nvPr/>
        </p:nvSpPr>
        <p:spPr>
          <a:xfrm>
            <a:off x="91440" y="5212080"/>
            <a:ext cx="10332720" cy="640080"/>
          </a:xfrm>
          <a:prstGeom prst="rect">
            <a:avLst/>
          </a:prstGeom>
        </p:spPr>
        <p:txBody>
          <a:bodyPr/>
          <a:lstStyle/>
          <a:p>
            <a:pPr marL="180975" lvl="0" indent="-180975" algn="just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kern="0" baseline="0" dirty="0"/>
              <a:t>This slide contains movie displays of regional currents. Use Slide Show view to play the movies.</a:t>
            </a:r>
          </a:p>
          <a:p>
            <a:pPr marL="180975" lvl="0" indent="-180975" algn="just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kern="0" dirty="0"/>
              <a:t>The current strength around the survey area is up to </a:t>
            </a:r>
            <a:r>
              <a:rPr lang="en-US" sz="1400" b="1" i="1" kern="0" dirty="0">
                <a:solidFill>
                  <a:srgbClr val="0000FF"/>
                </a:solidFill>
              </a:rPr>
              <a:t>~2.5 Knots</a:t>
            </a:r>
            <a:r>
              <a:rPr lang="en-US" sz="1400" kern="0" dirty="0"/>
              <a:t>.</a:t>
            </a:r>
            <a:endParaRPr lang="en-US" sz="1400" kern="0" baseline="0" dirty="0"/>
          </a:p>
        </p:txBody>
      </p:sp>
      <p:pic>
        <p:nvPicPr>
          <p:cNvPr id="6" name="Picture 2" descr="http://upload.wikimedia.org/wikipedia/commons/thumb/f/f8/Compass_Rose_English_North.svg/237px-Compass_Rose_English_North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300" y="7223"/>
            <a:ext cx="897652" cy="89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996950"/>
            <a:ext cx="3984625" cy="3984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29" y="996950"/>
            <a:ext cx="3984625" cy="3984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755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E08BF-DDD9-B543-9431-4F8D40BEB680}" type="slidenum">
              <a:rPr lang="nb-NO" smtClean="0"/>
              <a:pPr/>
              <a:t>5</a:t>
            </a:fld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106" y="90299"/>
            <a:ext cx="9146870" cy="646331"/>
          </a:xfrm>
        </p:spPr>
        <p:txBody>
          <a:bodyPr/>
          <a:lstStyle/>
          <a:p>
            <a:r>
              <a:rPr lang="en-US" sz="1800" dirty="0"/>
              <a:t>Current Analysis</a:t>
            </a:r>
            <a:br>
              <a:rPr lang="en-US" sz="1800" dirty="0"/>
            </a:br>
            <a:r>
              <a:rPr lang="en-US" sz="1800" dirty="0"/>
              <a:t>Map - Combined Regional Currents at Peak Strength on 31 Jul 2019</a:t>
            </a:r>
          </a:p>
        </p:txBody>
      </p:sp>
      <p:sp>
        <p:nvSpPr>
          <p:cNvPr id="7" name="Content Placeholder 9"/>
          <p:cNvSpPr txBox="1">
            <a:spLocks/>
          </p:cNvSpPr>
          <p:nvPr/>
        </p:nvSpPr>
        <p:spPr>
          <a:xfrm>
            <a:off x="91440" y="5212080"/>
            <a:ext cx="10332720" cy="640080"/>
          </a:xfrm>
          <a:prstGeom prst="rect">
            <a:avLst/>
          </a:prstGeom>
        </p:spPr>
        <p:txBody>
          <a:bodyPr/>
          <a:lstStyle/>
          <a:p>
            <a:pPr marL="180975" lvl="0" indent="-180975" algn="just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kern="0" baseline="0" dirty="0"/>
              <a:t>This slide shows maps of the regional currents at peak strength (at the selected point locations).</a:t>
            </a:r>
          </a:p>
          <a:p>
            <a:pPr marL="180975" lvl="0" indent="-180975" algn="just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kern="0" dirty="0"/>
              <a:t>The current strength around the survey area is up to </a:t>
            </a:r>
            <a:r>
              <a:rPr lang="en-US" sz="1400" b="1" i="1" kern="0" dirty="0">
                <a:solidFill>
                  <a:srgbClr val="0000FF"/>
                </a:solidFill>
              </a:rPr>
              <a:t>~2.5 Knots</a:t>
            </a:r>
            <a:r>
              <a:rPr lang="en-US" sz="1400" kern="0" dirty="0"/>
              <a:t>.</a:t>
            </a:r>
            <a:endParaRPr lang="en-US" sz="1400" kern="0" baseline="0" dirty="0"/>
          </a:p>
        </p:txBody>
      </p:sp>
      <p:pic>
        <p:nvPicPr>
          <p:cNvPr id="6" name="Picture 2" descr="http://upload.wikimedia.org/wikipedia/commons/thumb/f/f8/Compass_Rose_English_North.svg/237px-Compass_Rose_English_North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300" y="7223"/>
            <a:ext cx="897652" cy="89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996950"/>
            <a:ext cx="3984625" cy="3984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29" y="996950"/>
            <a:ext cx="3984625" cy="3984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755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E08BF-DDD9-B543-9431-4F8D40BEB680}" type="slidenum">
              <a:rPr lang="nb-NO" smtClean="0"/>
              <a:pPr/>
              <a:t>6</a:t>
            </a:fld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106" y="90299"/>
            <a:ext cx="9146870" cy="646331"/>
          </a:xfrm>
        </p:spPr>
        <p:txBody>
          <a:bodyPr/>
          <a:lstStyle/>
          <a:p>
            <a:r>
              <a:rPr lang="en-US" sz="1800" dirty="0"/>
              <a:t>Current Analysis</a:t>
            </a:r>
            <a:br>
              <a:rPr lang="en-US" sz="1800" dirty="0"/>
            </a:br>
            <a:r>
              <a:rPr lang="en-US" sz="1800" dirty="0"/>
              <a:t>Movie - Combined Regional Currents, 1 Jun to 1 Aug  2018</a:t>
            </a:r>
          </a:p>
        </p:txBody>
      </p:sp>
      <p:sp>
        <p:nvSpPr>
          <p:cNvPr id="7" name="Content Placeholder 9"/>
          <p:cNvSpPr txBox="1">
            <a:spLocks/>
          </p:cNvSpPr>
          <p:nvPr/>
        </p:nvSpPr>
        <p:spPr>
          <a:xfrm>
            <a:off x="91440" y="5212080"/>
            <a:ext cx="10332720" cy="640080"/>
          </a:xfrm>
          <a:prstGeom prst="rect">
            <a:avLst/>
          </a:prstGeom>
        </p:spPr>
        <p:txBody>
          <a:bodyPr/>
          <a:lstStyle/>
          <a:p>
            <a:pPr marL="180975" lvl="0" indent="-180975" algn="just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kern="0" baseline="0" dirty="0"/>
              <a:t>This slide contains movie displays of regional currents. Use Slide Show view to play the movies.</a:t>
            </a:r>
          </a:p>
          <a:p>
            <a:pPr marL="180975" lvl="0" indent="-180975" algn="just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kern="0" dirty="0"/>
              <a:t>The current strength around the survey area is up to </a:t>
            </a:r>
            <a:r>
              <a:rPr lang="en-US" sz="1400" b="1" i="1" kern="0" dirty="0">
                <a:solidFill>
                  <a:srgbClr val="0000FF"/>
                </a:solidFill>
              </a:rPr>
              <a:t>~2.5 Knots</a:t>
            </a:r>
            <a:r>
              <a:rPr lang="en-US" sz="1400" kern="0" dirty="0"/>
              <a:t>.</a:t>
            </a:r>
            <a:endParaRPr lang="en-US" sz="1400" kern="0" baseline="0" dirty="0"/>
          </a:p>
        </p:txBody>
      </p:sp>
      <p:pic>
        <p:nvPicPr>
          <p:cNvPr id="6" name="Picture 2" descr="http://upload.wikimedia.org/wikipedia/commons/thumb/f/f8/Compass_Rose_English_North.svg/237px-Compass_Rose_English_North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300" y="7223"/>
            <a:ext cx="897652" cy="89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996950"/>
            <a:ext cx="3984625" cy="3984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29" y="996950"/>
            <a:ext cx="3984625" cy="3984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755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E08BF-DDD9-B543-9431-4F8D40BEB680}" type="slidenum">
              <a:rPr lang="nb-NO" smtClean="0"/>
              <a:pPr/>
              <a:t>7</a:t>
            </a:fld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9106" y="90299"/>
            <a:ext cx="9146870" cy="646331"/>
          </a:xfrm>
        </p:spPr>
        <p:txBody>
          <a:bodyPr/>
          <a:lstStyle/>
          <a:p>
            <a:r>
              <a:rPr lang="en-US" sz="1800" dirty="0"/>
              <a:t>Current Analysis</a:t>
            </a:r>
            <a:br>
              <a:rPr lang="en-US" sz="1800" dirty="0"/>
            </a:br>
            <a:r>
              <a:rPr lang="en-US" sz="1800" dirty="0"/>
              <a:t>Map - Combined Regional Currents at Peak Strength on 15 Jul 2018</a:t>
            </a:r>
          </a:p>
        </p:txBody>
      </p:sp>
      <p:sp>
        <p:nvSpPr>
          <p:cNvPr id="7" name="Content Placeholder 9"/>
          <p:cNvSpPr txBox="1">
            <a:spLocks/>
          </p:cNvSpPr>
          <p:nvPr/>
        </p:nvSpPr>
        <p:spPr>
          <a:xfrm>
            <a:off x="91440" y="5212080"/>
            <a:ext cx="10332720" cy="640080"/>
          </a:xfrm>
          <a:prstGeom prst="rect">
            <a:avLst/>
          </a:prstGeom>
        </p:spPr>
        <p:txBody>
          <a:bodyPr/>
          <a:lstStyle/>
          <a:p>
            <a:pPr marL="180975" lvl="0" indent="-180975" algn="just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kern="0" baseline="0" dirty="0"/>
              <a:t>This slide shows maps of the regional currents at peak strength (at the selected point locations).</a:t>
            </a:r>
          </a:p>
          <a:p>
            <a:pPr marL="180975" lvl="0" indent="-180975" algn="just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en-US" sz="1400" kern="0" dirty="0"/>
              <a:t>The current strength around the survey area is up to </a:t>
            </a:r>
            <a:r>
              <a:rPr lang="en-US" sz="1400" b="1" i="1" kern="0" dirty="0">
                <a:solidFill>
                  <a:srgbClr val="0000FF"/>
                </a:solidFill>
              </a:rPr>
              <a:t>~2.5 Knots</a:t>
            </a:r>
            <a:r>
              <a:rPr lang="en-US" sz="1400" kern="0" dirty="0"/>
              <a:t>.</a:t>
            </a:r>
            <a:endParaRPr lang="en-US" sz="1400" kern="0" baseline="0" dirty="0"/>
          </a:p>
        </p:txBody>
      </p:sp>
      <p:pic>
        <p:nvPicPr>
          <p:cNvPr id="6" name="Picture 2" descr="http://upload.wikimedia.org/wikipedia/commons/thumb/f/f8/Compass_Rose_English_North.svg/237px-Compass_Rose_English_North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300" y="7223"/>
            <a:ext cx="897652" cy="89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996950"/>
            <a:ext cx="3984625" cy="3984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29" y="996950"/>
            <a:ext cx="3984625" cy="3984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7755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E08BF-DDD9-B543-9431-4F8D40BEB680}" type="slidenum">
              <a:rPr lang="nb-NO" smtClean="0"/>
              <a:pPr/>
              <a:t>8</a:t>
            </a:fld>
            <a:endParaRPr lang="nb-NO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9106" y="90299"/>
            <a:ext cx="9146870" cy="646331"/>
          </a:xfrm>
        </p:spPr>
        <p:txBody>
          <a:bodyPr/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dirty="0"/>
              <a:t>Point Currents </a:t>
            </a:r>
            <a:br>
              <a:rPr lang="en-US" dirty="0"/>
            </a:br>
            <a:r>
              <a:rPr lang="en-US" sz="1600" kern="0" dirty="0"/>
              <a:t>Historical currents at reference point PC-1 from 1 Jun to 1 Aug.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4"/>
          <a:stretch/>
        </p:blipFill>
        <p:spPr>
          <a:xfrm>
            <a:off x="91440" y="3523008"/>
            <a:ext cx="3046745" cy="23357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66160" y="1005840"/>
            <a:ext cx="3383280" cy="23317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040880" y="1005840"/>
            <a:ext cx="3383280" cy="23317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1440" y="1005840"/>
            <a:ext cx="3383280" cy="23317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0" name="TextBox 49"/>
          <p:cNvSpPr txBox="1"/>
          <p:nvPr/>
        </p:nvSpPr>
        <p:spPr>
          <a:xfrm rot="16200000">
            <a:off x="643" y="2096875"/>
            <a:ext cx="252239" cy="14964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/>
              <a:t>Knots</a:t>
            </a: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6328" y="996846"/>
            <a:ext cx="160869" cy="14964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>
                <a:solidFill>
                  <a:srgbClr val="FFFFCC"/>
                </a:solidFill>
              </a:rPr>
              <a:t>2.6</a:t>
            </a:r>
          </a:p>
        </p:txBody>
      </p:sp>
      <p:sp>
        <p:nvSpPr>
          <p:cNvPr id="8" name="TextBox 50"/>
          <p:cNvSpPr txBox="1"/>
          <p:nvPr/>
        </p:nvSpPr>
        <p:spPr>
          <a:xfrm rot="16200000">
            <a:off x="3526264" y="996846"/>
            <a:ext cx="160869" cy="14964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>
                <a:solidFill>
                  <a:srgbClr val="FFFFCC"/>
                </a:solidFill>
              </a:rPr>
              <a:t>2.6</a:t>
            </a:r>
          </a:p>
        </p:txBody>
      </p:sp>
      <p:sp>
        <p:nvSpPr>
          <p:cNvPr id="10" name="TextBox 50"/>
          <p:cNvSpPr txBox="1"/>
          <p:nvPr/>
        </p:nvSpPr>
        <p:spPr>
          <a:xfrm rot="16200000">
            <a:off x="7006200" y="996846"/>
            <a:ext cx="160869" cy="14964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>
                <a:solidFill>
                  <a:srgbClr val="FFFFCC"/>
                </a:solidFill>
              </a:rPr>
              <a:t>2.6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9610" y="3239155"/>
            <a:ext cx="160869" cy="14964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>
                <a:solidFill>
                  <a:srgbClr val="FFFFCC"/>
                </a:solidFill>
              </a:rPr>
              <a:t>0.0</a:t>
            </a:r>
          </a:p>
        </p:txBody>
      </p:sp>
      <p:sp>
        <p:nvSpPr>
          <p:cNvPr id="11" name="TextBox 51"/>
          <p:cNvSpPr txBox="1"/>
          <p:nvPr/>
        </p:nvSpPr>
        <p:spPr>
          <a:xfrm>
            <a:off x="3609546" y="3239155"/>
            <a:ext cx="160869" cy="14964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>
                <a:solidFill>
                  <a:srgbClr val="FFFFCC"/>
                </a:solidFill>
              </a:rPr>
              <a:t>0.0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87112" y="3239155"/>
            <a:ext cx="192929" cy="14964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 err="1"/>
              <a:t>Deg</a:t>
            </a:r>
            <a:endParaRPr lang="en-GB" sz="500" b="1" dirty="0"/>
          </a:p>
        </p:txBody>
      </p:sp>
      <p:sp>
        <p:nvSpPr>
          <p:cNvPr id="12" name="TextBox 52"/>
          <p:cNvSpPr txBox="1"/>
          <p:nvPr/>
        </p:nvSpPr>
        <p:spPr>
          <a:xfrm>
            <a:off x="5167048" y="3239155"/>
            <a:ext cx="192929" cy="14964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 err="1"/>
              <a:t>Deg</a:t>
            </a:r>
            <a:endParaRPr lang="en-GB" sz="5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324346" y="3239155"/>
            <a:ext cx="178501" cy="14964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>
                <a:solidFill>
                  <a:srgbClr val="FFFFCC"/>
                </a:solidFill>
              </a:rPr>
              <a:t>360</a:t>
            </a:r>
          </a:p>
        </p:txBody>
      </p:sp>
      <p:sp>
        <p:nvSpPr>
          <p:cNvPr id="17" name="TextBox 53"/>
          <p:cNvSpPr txBox="1"/>
          <p:nvPr/>
        </p:nvSpPr>
        <p:spPr>
          <a:xfrm>
            <a:off x="6804282" y="3239155"/>
            <a:ext cx="178501" cy="14964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>
                <a:solidFill>
                  <a:srgbClr val="FFFFCC"/>
                </a:solidFill>
              </a:rPr>
              <a:t>360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030986" y="3239155"/>
            <a:ext cx="308345" cy="14964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>
                <a:solidFill>
                  <a:srgbClr val="FFFFCC"/>
                </a:solidFill>
              </a:rPr>
              <a:t>1 Jun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191927" y="3241623"/>
            <a:ext cx="308345" cy="149647"/>
          </a:xfrm>
          <a:prstGeom prst="rect">
            <a:avLst/>
          </a:prstGeom>
          <a:solidFill>
            <a:srgbClr val="0000FF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>
                <a:solidFill>
                  <a:srgbClr val="FFFFCC"/>
                </a:solidFill>
              </a:rPr>
              <a:t>1 Aug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642671" y="3239155"/>
            <a:ext cx="224989" cy="14964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r>
              <a:rPr lang="en-GB" sz="500" b="1" dirty="0"/>
              <a:t>Days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19624" y="1074737"/>
            <a:ext cx="1016872" cy="303536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pPr algn="ctr"/>
            <a:r>
              <a:rPr lang="en-GB" sz="800" b="1" dirty="0"/>
              <a:t>Tidal Currents</a:t>
            </a:r>
          </a:p>
          <a:p>
            <a:pPr algn="ctr"/>
            <a:r>
              <a:rPr lang="en-GB" sz="700" i="1" dirty="0"/>
              <a:t>(Magnitude vs Azimuth)</a:t>
            </a:r>
            <a:endParaRPr lang="en-GB" sz="800" i="1" dirty="0"/>
          </a:p>
        </p:txBody>
      </p:sp>
      <p:sp>
        <p:nvSpPr>
          <p:cNvPr id="62" name="TextBox 61"/>
          <p:cNvSpPr txBox="1"/>
          <p:nvPr/>
        </p:nvSpPr>
        <p:spPr>
          <a:xfrm>
            <a:off x="3687324" y="1074737"/>
            <a:ext cx="1031299" cy="303536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pPr algn="ctr"/>
            <a:r>
              <a:rPr lang="en-GB" sz="800" b="1" i="1" dirty="0"/>
              <a:t>Combined Currents</a:t>
            </a:r>
          </a:p>
          <a:p>
            <a:pPr algn="ctr"/>
            <a:r>
              <a:rPr lang="en-GB" sz="700" i="1" dirty="0"/>
              <a:t>(Magnitude vs Azimuth)</a:t>
            </a:r>
            <a:endParaRPr lang="en-GB" sz="800" i="1" dirty="0"/>
          </a:p>
        </p:txBody>
      </p:sp>
      <p:sp>
        <p:nvSpPr>
          <p:cNvPr id="63" name="TextBox 62"/>
          <p:cNvSpPr txBox="1"/>
          <p:nvPr/>
        </p:nvSpPr>
        <p:spPr>
          <a:xfrm>
            <a:off x="7159582" y="1074737"/>
            <a:ext cx="1031299" cy="303536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pPr algn="ctr"/>
            <a:r>
              <a:rPr lang="en-GB" sz="800" b="1" i="1" dirty="0"/>
              <a:t>Combined Currents</a:t>
            </a:r>
          </a:p>
          <a:p>
            <a:pPr algn="ctr"/>
            <a:r>
              <a:rPr lang="en-GB" sz="700" i="1" dirty="0"/>
              <a:t>(Magnitude vs Days)</a:t>
            </a:r>
            <a:endParaRPr lang="en-GB" sz="800" i="1" dirty="0"/>
          </a:p>
        </p:txBody>
      </p:sp>
      <p:sp>
        <p:nvSpPr>
          <p:cNvPr id="76" name="TextBox 75"/>
          <p:cNvSpPr txBox="1"/>
          <p:nvPr/>
        </p:nvSpPr>
        <p:spPr>
          <a:xfrm>
            <a:off x="2213978" y="3536656"/>
            <a:ext cx="909471" cy="28814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txBody>
          <a:bodyPr wrap="none" lIns="36000" tIns="36000" rIns="36000" bIns="36000" rtlCol="0" anchor="ctr">
            <a:spAutoFit/>
          </a:bodyPr>
          <a:lstStyle/>
          <a:p>
            <a:pPr algn="ctr"/>
            <a:r>
              <a:rPr lang="en-GB" sz="700" b="1" dirty="0"/>
              <a:t>Combined Currents</a:t>
            </a:r>
          </a:p>
          <a:p>
            <a:pPr algn="ctr"/>
            <a:r>
              <a:rPr lang="en-GB" sz="700" i="1" dirty="0"/>
              <a:t>(Rose Diagram)</a:t>
            </a:r>
          </a:p>
        </p:txBody>
      </p:sp>
      <p:pic>
        <p:nvPicPr>
          <p:cNvPr id="77" name="Picture 2" descr="http://upload.wikimedia.org/wikipedia/commons/thumb/f/f8/Compass_Rose_English_North.svg/237px-Compass_Rose_English_North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2" y="3535412"/>
            <a:ext cx="441000" cy="44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119920" y="3964669"/>
            <a:ext cx="4611540" cy="959871"/>
            <a:chOff x="3119920" y="3964669"/>
            <a:chExt cx="4611540" cy="959871"/>
          </a:xfrm>
        </p:grpSpPr>
        <p:sp>
          <p:nvSpPr>
            <p:cNvPr id="82" name="Content Placeholder 4"/>
            <p:cNvSpPr txBox="1">
              <a:spLocks/>
            </p:cNvSpPr>
            <p:nvPr/>
          </p:nvSpPr>
          <p:spPr>
            <a:xfrm>
              <a:off x="3119920" y="3964669"/>
              <a:ext cx="4611540" cy="31099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80975" indent="-180975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indent="0">
                <a:buFont typeface="Arial"/>
                <a:buNone/>
              </a:pPr>
              <a:r>
                <a:rPr lang="en-US" sz="1200" b="1" dirty="0"/>
                <a:t>Combined Currents:</a:t>
              </a:r>
            </a:p>
          </p:txBody>
        </p:sp>
        <p:sp>
          <p:nvSpPr>
            <p:cNvPr id="83" name="Content Placeholder 4"/>
            <p:cNvSpPr txBox="1">
              <a:spLocks/>
            </p:cNvSpPr>
            <p:nvPr/>
          </p:nvSpPr>
          <p:spPr>
            <a:xfrm>
              <a:off x="3308410" y="4198028"/>
              <a:ext cx="1926208" cy="72651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80975" indent="-180975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indent="0">
                <a:buFont typeface="Arial"/>
                <a:buNone/>
              </a:pPr>
              <a:r>
                <a:rPr lang="en-US" sz="1100" dirty="0"/>
                <a:t>Maximum Strength:</a:t>
              </a:r>
            </a:p>
            <a:p>
              <a:pPr marL="0" indent="0">
                <a:buFont typeface="Arial"/>
                <a:buNone/>
              </a:pPr>
              <a:r>
                <a:rPr lang="en-US" sz="1100" dirty="0"/>
                <a:t>Average Strength:</a:t>
              </a:r>
            </a:p>
            <a:p>
              <a:pPr marL="0" indent="0">
                <a:buFont typeface="Arial"/>
                <a:buNone/>
              </a:pPr>
              <a:r>
                <a:rPr lang="en-US" sz="1100" dirty="0"/>
                <a:t>Dominant Azimuth:</a:t>
              </a:r>
            </a:p>
          </p:txBody>
        </p:sp>
        <p:sp>
          <p:nvSpPr>
            <p:cNvPr id="84" name="Content Placeholder 4"/>
            <p:cNvSpPr txBox="1">
              <a:spLocks/>
            </p:cNvSpPr>
            <p:nvPr/>
          </p:nvSpPr>
          <p:spPr>
            <a:xfrm>
              <a:off x="4698450" y="4198030"/>
              <a:ext cx="1926208" cy="72651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80975" indent="-180975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indent="0">
                <a:buFont typeface="Arial"/>
                <a:buNone/>
              </a:pPr>
              <a:r>
                <a:rPr lang="en-US" sz="1100" b="1" dirty="0">
                  <a:solidFill>
                    <a:srgbClr val="0000FF"/>
                  </a:solidFill>
                </a:rPr>
                <a:t>2.53 Knots</a:t>
              </a:r>
            </a:p>
            <a:p>
              <a:pPr marL="0" indent="0">
                <a:buFont typeface="Arial"/>
                <a:buNone/>
              </a:pPr>
              <a:r>
                <a:rPr lang="en-US" sz="1100" b="1" dirty="0">
                  <a:solidFill>
                    <a:srgbClr val="0000FF"/>
                  </a:solidFill>
                </a:rPr>
                <a:t>0.93 Knots</a:t>
              </a:r>
            </a:p>
            <a:p>
              <a:pPr marL="0" indent="0">
                <a:buFont typeface="Arial"/>
                <a:buNone/>
              </a:pPr>
              <a:r>
                <a:rPr lang="en-US" sz="1100" b="1" dirty="0">
                  <a:solidFill>
                    <a:srgbClr val="0000FF"/>
                  </a:solidFill>
                </a:rPr>
                <a:t>ENE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119920" y="4933895"/>
            <a:ext cx="4611540" cy="750215"/>
            <a:chOff x="3119920" y="4933895"/>
            <a:chExt cx="4611540" cy="750215"/>
          </a:xfrm>
        </p:grpSpPr>
        <p:sp>
          <p:nvSpPr>
            <p:cNvPr id="78" name="Content Placeholder 4"/>
            <p:cNvSpPr txBox="1">
              <a:spLocks/>
            </p:cNvSpPr>
            <p:nvPr/>
          </p:nvSpPr>
          <p:spPr>
            <a:xfrm>
              <a:off x="3119920" y="4933895"/>
              <a:ext cx="4611540" cy="3137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80975" indent="-180975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indent="0">
                <a:buFont typeface="Arial"/>
                <a:buNone/>
              </a:pPr>
              <a:r>
                <a:rPr lang="en-US" sz="1200" b="1" dirty="0"/>
                <a:t>Tidal Currents:</a:t>
              </a:r>
            </a:p>
          </p:txBody>
        </p:sp>
        <p:sp>
          <p:nvSpPr>
            <p:cNvPr id="79" name="Content Placeholder 4"/>
            <p:cNvSpPr txBox="1">
              <a:spLocks/>
            </p:cNvSpPr>
            <p:nvPr/>
          </p:nvSpPr>
          <p:spPr>
            <a:xfrm>
              <a:off x="3308410" y="5144120"/>
              <a:ext cx="1926208" cy="53998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80975" indent="-180975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indent="0">
                <a:buFont typeface="Arial"/>
                <a:buNone/>
              </a:pPr>
              <a:r>
                <a:rPr lang="en-US" sz="1100" dirty="0"/>
                <a:t>Maximum Strength:</a:t>
              </a:r>
            </a:p>
            <a:p>
              <a:pPr marL="0" indent="0">
                <a:buFont typeface="Arial"/>
                <a:buNone/>
              </a:pPr>
              <a:r>
                <a:rPr lang="en-US" sz="1100" dirty="0"/>
                <a:t>Dominant Azimuth:</a:t>
              </a:r>
            </a:p>
          </p:txBody>
        </p:sp>
        <p:sp>
          <p:nvSpPr>
            <p:cNvPr id="81" name="Content Placeholder 4"/>
            <p:cNvSpPr txBox="1">
              <a:spLocks/>
            </p:cNvSpPr>
            <p:nvPr/>
          </p:nvSpPr>
          <p:spPr>
            <a:xfrm>
              <a:off x="4717500" y="5144122"/>
              <a:ext cx="1926208" cy="53998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80975" indent="-180975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</a:lstStyle>
            <a:p>
              <a:pPr marL="0" indent="0">
                <a:buFont typeface="Arial"/>
                <a:buNone/>
              </a:pPr>
              <a:r>
                <a:rPr lang="en-US" sz="1100" b="1" dirty="0">
                  <a:solidFill>
                    <a:srgbClr val="0000FF"/>
                  </a:solidFill>
                </a:rPr>
                <a:t>1.594 Knots</a:t>
              </a:r>
            </a:p>
            <a:p>
              <a:pPr marL="0" indent="0">
                <a:buFont typeface="Arial"/>
                <a:buNone/>
              </a:pPr>
              <a:r>
                <a:rPr lang="en-US" sz="1100" b="1" dirty="0">
                  <a:solidFill>
                    <a:srgbClr val="0000FF"/>
                  </a:solidFill>
                </a:rPr>
                <a:t>West-East</a:t>
              </a:r>
            </a:p>
          </p:txBody>
        </p:sp>
      </p:grpSp>
      <p:graphicFrame>
        <p:nvGraphicFramePr>
          <p:cNvPr id="80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4713454"/>
              </p:ext>
            </p:extLst>
          </p:nvPr>
        </p:nvGraphicFramePr>
        <p:xfrm>
          <a:off x="5626408" y="4223616"/>
          <a:ext cx="3388043" cy="804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828">
                <a:tc>
                  <a:txBody>
                    <a:bodyPr/>
                    <a:lstStyle/>
                    <a:p>
                      <a:r>
                        <a:rPr lang="en-US" sz="1000" dirty="0"/>
                        <a:t>Comb. Mag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881">
                <a:tc>
                  <a:txBody>
                    <a:bodyPr/>
                    <a:lstStyle/>
                    <a:p>
                      <a:r>
                        <a:rPr lang="en-US" sz="1000" dirty="0"/>
                        <a:t>Mean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881">
                <a:tc>
                  <a:txBody>
                    <a:bodyPr/>
                    <a:lstStyle/>
                    <a:p>
                      <a:r>
                        <a:rPr lang="en-US" sz="1000" dirty="0"/>
                        <a:t>Std. 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9808302" y="3486770"/>
            <a:ext cx="623523" cy="893921"/>
            <a:chOff x="9808302" y="3486770"/>
            <a:chExt cx="623523" cy="893921"/>
          </a:xfrm>
        </p:grpSpPr>
        <p:sp>
          <p:nvSpPr>
            <p:cNvPr id="13" name="Rectangle 12"/>
            <p:cNvSpPr/>
            <p:nvPr/>
          </p:nvSpPr>
          <p:spPr>
            <a:xfrm>
              <a:off x="9884502" y="3551377"/>
              <a:ext cx="106694" cy="106694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962262" y="3486770"/>
              <a:ext cx="46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2015</a:t>
              </a:r>
            </a:p>
          </p:txBody>
        </p:sp>
        <p:sp>
          <p:nvSpPr>
            <p:cNvPr id="18" name="Rectangle 12"/>
            <p:cNvSpPr/>
            <p:nvPr/>
          </p:nvSpPr>
          <p:spPr>
            <a:xfrm>
              <a:off x="9884502" y="3713302"/>
              <a:ext cx="106694" cy="106694"/>
            </a:xfrm>
            <a:prstGeom prst="rect">
              <a:avLst/>
            </a:prstGeom>
            <a:solidFill>
              <a:srgbClr val="32CD3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3"/>
            <p:cNvSpPr txBox="1"/>
            <p:nvPr/>
          </p:nvSpPr>
          <p:spPr>
            <a:xfrm>
              <a:off x="9962262" y="3648695"/>
              <a:ext cx="46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2016</a:t>
              </a:r>
            </a:p>
          </p:txBody>
        </p:sp>
        <p:sp>
          <p:nvSpPr>
            <p:cNvPr id="20" name="Rectangle 12"/>
            <p:cNvSpPr/>
            <p:nvPr/>
          </p:nvSpPr>
          <p:spPr>
            <a:xfrm>
              <a:off x="9884502" y="3875227"/>
              <a:ext cx="106694" cy="10669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13"/>
            <p:cNvSpPr txBox="1"/>
            <p:nvPr/>
          </p:nvSpPr>
          <p:spPr>
            <a:xfrm>
              <a:off x="9962262" y="3810620"/>
              <a:ext cx="46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2017</a:t>
              </a:r>
            </a:p>
          </p:txBody>
        </p:sp>
        <p:sp>
          <p:nvSpPr>
            <p:cNvPr id="22" name="Rectangle 12"/>
            <p:cNvSpPr/>
            <p:nvPr/>
          </p:nvSpPr>
          <p:spPr>
            <a:xfrm>
              <a:off x="9884502" y="4037152"/>
              <a:ext cx="106694" cy="106694"/>
            </a:xfrm>
            <a:prstGeom prst="rect">
              <a:avLst/>
            </a:prstGeom>
            <a:solidFill>
              <a:srgbClr val="FFA5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13"/>
            <p:cNvSpPr txBox="1"/>
            <p:nvPr/>
          </p:nvSpPr>
          <p:spPr>
            <a:xfrm>
              <a:off x="9962262" y="3972545"/>
              <a:ext cx="46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2018</a:t>
              </a:r>
            </a:p>
          </p:txBody>
        </p:sp>
        <p:sp>
          <p:nvSpPr>
            <p:cNvPr id="24" name="Rectangle 12"/>
            <p:cNvSpPr/>
            <p:nvPr/>
          </p:nvSpPr>
          <p:spPr>
            <a:xfrm>
              <a:off x="9884502" y="4199077"/>
              <a:ext cx="106694" cy="106694"/>
            </a:xfrm>
            <a:prstGeom prst="rect">
              <a:avLst/>
            </a:prstGeom>
            <a:solidFill>
              <a:srgbClr val="483D8B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13"/>
            <p:cNvSpPr txBox="1"/>
            <p:nvPr/>
          </p:nvSpPr>
          <p:spPr>
            <a:xfrm>
              <a:off x="9962262" y="4134470"/>
              <a:ext cx="46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2019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808302" y="3486770"/>
              <a:ext cx="619125" cy="8939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9" name="Picture 2"/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8240" y="9144"/>
            <a:ext cx="877824" cy="877824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9188665" y="42578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61097"/>
      </p:ext>
    </p:extLst>
  </p:cSld>
  <p:clrMapOvr>
    <a:masterClrMapping/>
  </p:clrMapOvr>
</p:sld>
</file>

<file path=ppt/theme/theme1.xml><?xml version="1.0" encoding="utf-8"?>
<a:theme xmlns:a="http://schemas.openxmlformats.org/drawingml/2006/main" name="Imaging (Widescreen Macro-Enabled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P_PPT_Template_Widescreen_newlogo" id="{DDBB30B5-EED0-4BED-BF9F-DDC9410414D0}" vid="{823F7452-1CB7-4568-BDA2-B1365F0761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edictedInfill xmlns="948e14a7-a88e-4829-9ffa-fde38425ac37" xsi:nil="true"/>
    <Company xmlns="948e14a7-a88e-4829-9ffa-fde38425ac37">SK Energy</Company>
    <Fanmode xmlns="948e14a7-a88e-4829-9ffa-fde38425ac37" xsi:nil="true"/>
    <SurveyStart xmlns="948e14a7-a88e-4829-9ffa-fde38425ac37" xsi:nil="true"/>
    <ActualBSP xmlns="948e14a7-a88e-4829-9ffa-fde38425ac37" xsi:nil="true"/>
    <EmailTo xmlns="http://schemas.microsoft.com/sharepoint/v3" xsi:nil="true"/>
    <Assignee xmlns="948e14a7-a88e-4829-9ffa-fde38425ac37">
      <UserInfo>
        <DisplayName>Cato Rypdal</DisplayName>
        <AccountId>76</AccountId>
        <AccountType/>
      </UserInfo>
    </Assignee>
    <Current_x0020_Analysis xmlns="948e14a7-a88e-4829-9ffa-fde38425ac37">true</Current_x0020_Analysis>
    <Weather_x0020_Report xmlns="948e14a7-a88e-4829-9ffa-fde38425ac37">false</Weather_x0020_Report>
    <EmailHeaders xmlns="http://schemas.microsoft.com/sharepoint/v4" xsi:nil="true"/>
    <Country xmlns="948e14a7-a88e-4829-9ffa-fde38425ac37">VIETNAM</Country>
    <Infill_x0020_Analysis xmlns="948e14a7-a88e-4829-9ffa-fde38425ac37">true</Infill_x0020_Analysis>
    <ProjectNumber xmlns="948e14a7-a88e-4829-9ffa-fde38425ac37" xsi:nil="true"/>
    <ActualInfill xmlns="948e14a7-a88e-4829-9ffa-fde38425ac37" xsi:nil="true"/>
    <AcquisitionStart xmlns="948e14a7-a88e-4829-9ffa-fde38425ac37" xsi:nil="true"/>
    <Uploaded xmlns="948e14a7-a88e-4829-9ffa-fde38425ac37">2020-04-13T06:48:51+00:00</Uploaded>
    <EmailSender xmlns="http://schemas.microsoft.com/sharepoint/v3" xsi:nil="true"/>
    <EmailFrom xmlns="http://schemas.microsoft.com/sharepoint/v3" xsi:nil="true"/>
    <Tailseparation xmlns="948e14a7-a88e-4829-9ffa-fde38425ac37" xsi:nil="true"/>
    <Anticipated_x0020_duration xmlns="948e14a7-a88e-4829-9ffa-fde38425ac37" xsi:nil="true"/>
    <LinkToForm xmlns="948e14a7-a88e-4829-9ffa-fde38425ac37">
      <Url>http://operations.onshore.pgs.com/forms/Metocean/Metocean-2020-04-08 1011.html</Url>
      <Description>/forms/Metocean/Metocean-2020-04-08 1011.html</Description>
    </LinkToForm>
    <Datum xmlns="948e14a7-a88e-4829-9ffa-fde38425ac37" xsi:nil="true"/>
    <SurveyEnd xmlns="948e14a7-a88e-4829-9ffa-fde38425ac37" xsi:nil="true"/>
    <EmailSubject xmlns="http://schemas.microsoft.com/sharepoint/v3" xsi:nil="true"/>
    <BidNumber xmlns="948e14a7-a88e-4829-9ffa-fde38425ac37">BID20201020</BidNumber>
    <Configuration xmlns="948e14a7-a88e-4829-9ffa-fde38425ac37" xsi:nil="true"/>
    <Analysis_x0020_created_x0020_By xmlns="948e14a7-a88e-4829-9ffa-fde38425ac37">
      <UserInfo>
        <DisplayName/>
        <AccountId xsi:nil="true"/>
        <AccountType/>
      </UserInfo>
    </Analysis_x0020_created_x0020_By>
    <TaxKeywordTaxHTField xmlns="ee45f9cd-72a3-4b3a-8cb8-9c8679c897e4">
      <Terms xmlns="http://schemas.microsoft.com/office/infopath/2007/PartnerControls"/>
    </TaxKeywordTaxHTField>
    <TaxCatchAll xmlns="0c51a168-f9b1-4000-a552-b6e26a8e1726"/>
    <CleanDataRecordLength xmlns="948e14a7-a88e-4829-9ffa-fde38425ac37" xsi:nil="true"/>
    <Weather_x0020_Analysis xmlns="948e14a7-a88e-4829-9ffa-fde38425ac37">false</Weather_x0020_Analysis>
    <Vessel xmlns="948e14a7-a88e-4829-9ffa-fde38425ac37" xsi:nil="true"/>
    <Survey_x0020_Type xmlns="948e14a7-a88e-4829-9ffa-fde38425ac37" xsi:nil="true"/>
    <LinkToConfig xmlns="948e14a7-a88e-4829-9ffa-fde38425ac37">
      <Url xsi:nil="true"/>
      <Description xsi:nil="true"/>
    </LinkToConfig>
    <Nucleus_preplot xmlns="948e14a7-a88e-4829-9ffa-fde38425ac37" xsi:nil="true"/>
    <Projection xmlns="948e14a7-a88e-4829-9ffa-fde38425ac37" xsi:nil="true"/>
    <EmailCc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6EC31C2C0E534D9682FA8875A78635" ma:contentTypeVersion="40" ma:contentTypeDescription="Create a new document." ma:contentTypeScope="" ma:versionID="160923c1299ff4aa3884b232988b4af0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xmlns:ns3="948e14a7-a88e-4829-9ffa-fde38425ac37" xmlns:ns4="ee45f9cd-72a3-4b3a-8cb8-9c8679c897e4" xmlns:ns5="0c51a168-f9b1-4000-a552-b6e26a8e1726" targetNamespace="http://schemas.microsoft.com/office/2006/metadata/properties" ma:root="true" ma:fieldsID="1a09f4150ad9e5016c73dd29e3f8c7d4" ns1:_="" ns2:_="" ns3:_="" ns4:_="" ns5:_="">
    <xsd:import namespace="http://schemas.microsoft.com/sharepoint/v3"/>
    <xsd:import namespace="http://schemas.microsoft.com/sharepoint/v4"/>
    <xsd:import namespace="948e14a7-a88e-4829-9ffa-fde38425ac37"/>
    <xsd:import namespace="ee45f9cd-72a3-4b3a-8cb8-9c8679c897e4"/>
    <xsd:import namespace="0c51a168-f9b1-4000-a552-b6e26a8e1726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2:EmailHeaders" minOccurs="0"/>
                <xsd:element ref="ns3:AcquisitionStart" minOccurs="0"/>
                <xsd:element ref="ns3:Assignee" minOccurs="0"/>
                <xsd:element ref="ns3:BidNumber" minOccurs="0"/>
                <xsd:element ref="ns3:CleanDataRecordLength" minOccurs="0"/>
                <xsd:element ref="ns3:Company" minOccurs="0"/>
                <xsd:element ref="ns3:Configuration" minOccurs="0"/>
                <xsd:element ref="ns3:Country" minOccurs="0"/>
                <xsd:element ref="ns3:Uploaded" minOccurs="0"/>
                <xsd:element ref="ns3:Current_x0020_Analysis" minOccurs="0"/>
                <xsd:element ref="ns3:Infill_x0020_Analysis" minOccurs="0"/>
                <xsd:element ref="ns3:Weather_x0020_Analysis" minOccurs="0"/>
                <xsd:element ref="ns3:Vessel" minOccurs="0"/>
                <xsd:element ref="ns3:Datum" minOccurs="0"/>
                <xsd:element ref="ns3:Projection" minOccurs="0"/>
                <xsd:element ref="ns3:PredictedInfill" minOccurs="0"/>
                <xsd:element ref="ns3:Fanmode" minOccurs="0"/>
                <xsd:element ref="ns3:Tailseparation" minOccurs="0"/>
                <xsd:element ref="ns3:Survey_x0020_Type" minOccurs="0"/>
                <xsd:element ref="ns3:Analysis_x0020_created_x0020_By" minOccurs="0"/>
                <xsd:element ref="ns3:ProjectNumber" minOccurs="0"/>
                <xsd:element ref="ns3:SurveyStart" minOccurs="0"/>
                <xsd:element ref="ns3:SurveyEnd" minOccurs="0"/>
                <xsd:element ref="ns3:ActualInfill" minOccurs="0"/>
                <xsd:element ref="ns3:ActualBSP" minOccurs="0"/>
                <xsd:element ref="ns4:TaxKeywordTaxHTField" minOccurs="0"/>
                <xsd:element ref="ns5:TaxCatchAll" minOccurs="0"/>
                <xsd:element ref="ns3:Anticipated_x0020_duration" minOccurs="0"/>
                <xsd:element ref="ns3:Weather_x0020_Report" minOccurs="0"/>
                <xsd:element ref="ns3:LinkToForm" minOccurs="0"/>
                <xsd:element ref="ns3:LinkToConfig" minOccurs="0"/>
                <xsd:element ref="ns3:Nucleus_preplo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EmailHeaders" ma:index="13" nillable="true" ma:displayName="E-Mail Headers" ma:hidden="true" ma:internalName="EmailHeaders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8e14a7-a88e-4829-9ffa-fde38425ac37" elementFormDefault="qualified">
    <xsd:import namespace="http://schemas.microsoft.com/office/2006/documentManagement/types"/>
    <xsd:import namespace="http://schemas.microsoft.com/office/infopath/2007/PartnerControls"/>
    <xsd:element name="AcquisitionStart" ma:index="14" nillable="true" ma:displayName="Anticipated start" ma:internalName="AcquisitionStart">
      <xsd:simpleType>
        <xsd:restriction base="dms:Text">
          <xsd:maxLength value="255"/>
        </xsd:restriction>
      </xsd:simpleType>
    </xsd:element>
    <xsd:element name="Assignee" ma:index="15" nillable="true" ma:displayName="Assignee" ma:list="UserInfo" ma:SharePointGroup="0" ma:internalName="Assigne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BidNumber" ma:index="16" nillable="true" ma:displayName="BidNumber" ma:internalName="BidNumber">
      <xsd:simpleType>
        <xsd:restriction base="dms:Text">
          <xsd:maxLength value="255"/>
        </xsd:restriction>
      </xsd:simpleType>
    </xsd:element>
    <xsd:element name="CleanDataRecordLength" ma:index="17" nillable="true" ma:displayName="CleanDataRecordLength" ma:internalName="CleanDataRecordLength">
      <xsd:simpleType>
        <xsd:restriction base="dms:Number"/>
      </xsd:simpleType>
    </xsd:element>
    <xsd:element name="Company" ma:index="18" nillable="true" ma:displayName="Company" ma:internalName="Company">
      <xsd:simpleType>
        <xsd:restriction base="dms:Text">
          <xsd:maxLength value="255"/>
        </xsd:restriction>
      </xsd:simpleType>
    </xsd:element>
    <xsd:element name="Configuration" ma:index="19" nillable="true" ma:displayName="Configuration" ma:internalName="Configuration">
      <xsd:simpleType>
        <xsd:restriction base="dms:Text">
          <xsd:maxLength value="255"/>
        </xsd:restriction>
      </xsd:simpleType>
    </xsd:element>
    <xsd:element name="Country" ma:index="20" nillable="true" ma:displayName="Country" ma:internalName="Country">
      <xsd:simpleType>
        <xsd:restriction base="dms:Text">
          <xsd:maxLength value="255"/>
        </xsd:restriction>
      </xsd:simpleType>
    </xsd:element>
    <xsd:element name="Uploaded" ma:index="21" nillable="true" ma:displayName="Uploaded" ma:default="[today]" ma:format="DateOnly" ma:internalName="Uploaded">
      <xsd:simpleType>
        <xsd:restriction base="dms:DateTime"/>
      </xsd:simpleType>
    </xsd:element>
    <xsd:element name="Current_x0020_Analysis" ma:index="22" nillable="true" ma:displayName="Current Analysis" ma:default="1" ma:internalName="Current_x0020_Analysis">
      <xsd:simpleType>
        <xsd:restriction base="dms:Boolean"/>
      </xsd:simpleType>
    </xsd:element>
    <xsd:element name="Infill_x0020_Analysis" ma:index="23" nillable="true" ma:displayName="Infill Analysis" ma:default="1" ma:internalName="Infill_x0020_Analysis">
      <xsd:simpleType>
        <xsd:restriction base="dms:Boolean"/>
      </xsd:simpleType>
    </xsd:element>
    <xsd:element name="Weather_x0020_Analysis" ma:index="24" nillable="true" ma:displayName="Weather Analysis" ma:default="0" ma:internalName="Weather_x0020_Analysis">
      <xsd:simpleType>
        <xsd:restriction base="dms:Boolean"/>
      </xsd:simpleType>
    </xsd:element>
    <xsd:element name="Vessel" ma:index="25" nillable="true" ma:displayName="Vessel" ma:default="Other /Not decided" ma:format="Dropdown" ma:internalName="Vessel">
      <xsd:simpleType>
        <xsd:restriction base="dms:Choice">
          <xsd:enumeration value="Other /Not decided"/>
          <xsd:enumeration value="Atlantic Explorer"/>
          <xsd:enumeration value="PGS Apollo"/>
          <xsd:enumeration value="Ramform Atlas"/>
          <xsd:enumeration value="Ramform Hyperion"/>
          <xsd:enumeration value="Ramform Sovereign"/>
          <xsd:enumeration value="Ramform Sterling"/>
          <xsd:enumeration value="Ramform Tethys"/>
          <xsd:enumeration value="Ramform Titan"/>
          <xsd:enumeration value="Ramform Valiant"/>
          <xsd:enumeration value="Ramform Vanguard"/>
          <xsd:enumeration value="Sanco Spirit"/>
          <xsd:enumeration value="Sanco Swift"/>
        </xsd:restriction>
      </xsd:simpleType>
    </xsd:element>
    <xsd:element name="Datum" ma:index="26" nillable="true" ma:displayName="Datum" ma:internalName="Datum">
      <xsd:simpleType>
        <xsd:restriction base="dms:Text">
          <xsd:maxLength value="255"/>
        </xsd:restriction>
      </xsd:simpleType>
    </xsd:element>
    <xsd:element name="Projection" ma:index="27" nillable="true" ma:displayName="Projection" ma:internalName="Projection">
      <xsd:simpleType>
        <xsd:restriction base="dms:Text">
          <xsd:maxLength value="255"/>
        </xsd:restriction>
      </xsd:simpleType>
    </xsd:element>
    <xsd:element name="PredictedInfill" ma:index="28" nillable="true" ma:displayName="PredictedInfill" ma:internalName="PredictedInfill">
      <xsd:simpleType>
        <xsd:restriction base="dms:Text">
          <xsd:maxLength value="255"/>
        </xsd:restriction>
      </xsd:simpleType>
    </xsd:element>
    <xsd:element name="Fanmode" ma:index="29" nillable="true" ma:displayName="Fanmode" ma:default="0" ma:internalName="Fanmode">
      <xsd:simpleType>
        <xsd:restriction base="dms:Boolean"/>
      </xsd:simpleType>
    </xsd:element>
    <xsd:element name="Tailseparation" ma:index="30" nillable="true" ma:displayName="Tailseparation" ma:default="1.00" ma:internalName="Tailseparation" ma:percentage="TRUE">
      <xsd:simpleType>
        <xsd:restriction base="dms:Number"/>
      </xsd:simpleType>
    </xsd:element>
    <xsd:element name="Survey_x0020_Type" ma:index="31" nillable="true" ma:displayName="Survey Type" ma:default="2D" ma:format="Dropdown" ma:internalName="Survey_x0020_Type">
      <xsd:simpleType>
        <xsd:restriction base="dms:Choice">
          <xsd:enumeration value="2D"/>
          <xsd:enumeration value="3D"/>
          <xsd:enumeration value="4D"/>
          <xsd:enumeration value="WATS"/>
        </xsd:restriction>
      </xsd:simpleType>
    </xsd:element>
    <xsd:element name="Analysis_x0020_created_x0020_By" ma:index="32" nillable="true" ma:displayName="Analysis created By" ma:list="UserInfo" ma:SharePointGroup="0" ma:internalName="Analysis_x0020_created_x0020_By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ProjectNumber" ma:index="33" nillable="true" ma:displayName="ProjectNumber" ma:internalName="ProjectNumber">
      <xsd:simpleType>
        <xsd:restriction base="dms:Text">
          <xsd:maxLength value="20"/>
        </xsd:restriction>
      </xsd:simpleType>
    </xsd:element>
    <xsd:element name="SurveyStart" ma:index="34" nillable="true" ma:displayName="SurveyStart" ma:format="DateOnly" ma:internalName="SurveyStart">
      <xsd:simpleType>
        <xsd:restriction base="dms:DateTime"/>
      </xsd:simpleType>
    </xsd:element>
    <xsd:element name="SurveyEnd" ma:index="35" nillable="true" ma:displayName="SurveyEnd" ma:format="DateOnly" ma:internalName="SurveyEnd">
      <xsd:simpleType>
        <xsd:restriction base="dms:DateTime"/>
      </xsd:simpleType>
    </xsd:element>
    <xsd:element name="ActualInfill" ma:index="36" nillable="true" ma:displayName="ActualInfill" ma:internalName="ActualInfill" ma:percentage="FALSE">
      <xsd:simpleType>
        <xsd:restriction base="dms:Number"/>
      </xsd:simpleType>
    </xsd:element>
    <xsd:element name="ActualBSP" ma:index="37" nillable="true" ma:displayName="ActualBSP" ma:internalName="ActualBSP">
      <xsd:simpleType>
        <xsd:restriction base="dms:Number"/>
      </xsd:simpleType>
    </xsd:element>
    <xsd:element name="Anticipated_x0020_duration" ma:index="41" nillable="true" ma:displayName="Anticipated duration" ma:internalName="Anticipated_x0020_duration">
      <xsd:simpleType>
        <xsd:restriction base="dms:Text">
          <xsd:maxLength value="255"/>
        </xsd:restriction>
      </xsd:simpleType>
    </xsd:element>
    <xsd:element name="Weather_x0020_Report" ma:index="42" nillable="true" ma:displayName="Weather Report" ma:default="0" ma:internalName="Weather_x0020_Report">
      <xsd:simpleType>
        <xsd:restriction base="dms:Boolean"/>
      </xsd:simpleType>
    </xsd:element>
    <xsd:element name="LinkToForm" ma:index="44" nillable="true" ma:displayName="LinkToForm" ma:format="Hyperlink" ma:internalName="LinkToForm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inkToConfig" ma:index="45" nillable="true" ma:displayName="LinkToConfig" ma:format="Hyperlink" ma:internalName="LinkToConfig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Nucleus_preplot" ma:index="46" nillable="true" ma:displayName="Nucleus_preplot" ma:description="Filename of the Nucleus preplot" ma:internalName="Nucleus_preplot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45f9cd-72a3-4b3a-8cb8-9c8679c897e4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39" nillable="true" ma:taxonomy="true" ma:internalName="TaxKeywordTaxHTField" ma:taxonomyFieldName="TaxKeyword" ma:displayName="Enterprise Keywords" ma:fieldId="{23f27201-bee3-471e-b2e7-b64fd8b7ca38}" ma:taxonomyMulti="true" ma:sspId="69ca02a8-2a75-4699-91fa-c3d3c2947d0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51a168-f9b1-4000-a552-b6e26a8e1726" elementFormDefault="qualified">
    <xsd:import namespace="http://schemas.microsoft.com/office/2006/documentManagement/types"/>
    <xsd:import namespace="http://schemas.microsoft.com/office/infopath/2007/PartnerControls"/>
    <xsd:element name="TaxCatchAll" ma:index="40" nillable="true" ma:displayName="Taxonomy Catch All Column" ma:hidden="true" ma:list="{e5cf1a7b-fc58-4495-b231-e1922dd81cad}" ma:internalName="TaxCatchAll" ma:showField="CatchAllData" ma:web="ee45f9cd-72a3-4b3a-8cb8-9c8679c897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Props1.xml><?xml version="1.0" encoding="utf-8"?>
<ds:datastoreItem xmlns:ds="http://schemas.openxmlformats.org/officeDocument/2006/customXml" ds:itemID="{84F9C277-F34B-4B80-AB1A-B5E24C94D1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98F1B8-67C9-476A-A758-03104C07D9C6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schemas.microsoft.com/sharepoint/v4"/>
    <ds:schemaRef ds:uri="http://purl.org/dc/elements/1.1/"/>
    <ds:schemaRef ds:uri="0c51a168-f9b1-4000-a552-b6e26a8e1726"/>
    <ds:schemaRef ds:uri="http://schemas.microsoft.com/office/infopath/2007/PartnerControls"/>
    <ds:schemaRef ds:uri="http://schemas.openxmlformats.org/package/2006/metadata/core-properties"/>
    <ds:schemaRef ds:uri="ee45f9cd-72a3-4b3a-8cb8-9c8679c897e4"/>
    <ds:schemaRef ds:uri="948e14a7-a88e-4829-9ffa-fde38425ac3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EE2C13B-9227-4D46-AF62-4726C9A52A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948e14a7-a88e-4829-9ffa-fde38425ac37"/>
    <ds:schemaRef ds:uri="ee45f9cd-72a3-4b3a-8cb8-9c8679c897e4"/>
    <ds:schemaRef ds:uri="0c51a168-f9b1-4000-a552-b6e26a8e17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F8BFC49-9276-4474-A928-D037D8C35E22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Imaging (Widescreen Macro-Enabled)</Template>
  <TotalTime>1785</TotalTime>
  <Words>486</Words>
  <Application>Microsoft Office PowerPoint</Application>
  <PresentationFormat>Custom</PresentationFormat>
  <Paragraphs>121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Imaging (Widescreen Macro-Enabled)</vt:lpstr>
      <vt:lpstr>Ocean Currents Analysis  ?? Energy B16-2</vt:lpstr>
      <vt:lpstr>Executive Summary</vt:lpstr>
      <vt:lpstr>Currents Analysis  ?? Energy B16-2  Introduction </vt:lpstr>
      <vt:lpstr>Current Analysis Movie - Combined Regional Currents, 1 Jun to 1 Aug  2019</vt:lpstr>
      <vt:lpstr>Current Analysis Map - Combined Regional Currents at Peak Strength on 31 Jul 2019</vt:lpstr>
      <vt:lpstr>Current Analysis Movie - Combined Regional Currents, 1 Jun to 1 Aug  2018</vt:lpstr>
      <vt:lpstr>Current Analysis Map - Combined Regional Currents at Peak Strength on 15 Jul 2018</vt:lpstr>
      <vt:lpstr>Point Currents  Historical currents at reference point PC-1 from 1 Jun to 1 Aug.</vt:lpstr>
    </vt:vector>
  </TitlesOfParts>
  <Company>PGS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</dc:creator>
  <cp:lastModifiedBy>Ramesh Masuvathi</cp:lastModifiedBy>
  <cp:revision>112</cp:revision>
  <dcterms:created xsi:type="dcterms:W3CDTF">2017-01-13T16:37:30Z</dcterms:created>
  <dcterms:modified xsi:type="dcterms:W3CDTF">2020-08-21T04:50:18Z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0x0101001C6EC31C2C0E534D9682FA8875A78635</vt:lpwstr>
  </property>
  <property fmtid="{D5CDD505-2E9C-101B-9397-08002B2CF9AE}" pid="3" name="TaxKeyword">
    <vt:lpwstr/>
  </property>
</Properties>
</file>